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sldIdLst>
    <p:sldId id="314" r:id="rId2"/>
    <p:sldId id="305" r:id="rId3"/>
    <p:sldId id="325" r:id="rId4"/>
    <p:sldId id="313" r:id="rId5"/>
    <p:sldId id="304" r:id="rId6"/>
    <p:sldId id="302" r:id="rId7"/>
    <p:sldId id="303" r:id="rId8"/>
    <p:sldId id="306" r:id="rId9"/>
    <p:sldId id="315" r:id="rId10"/>
    <p:sldId id="308" r:id="rId11"/>
    <p:sldId id="317" r:id="rId12"/>
    <p:sldId id="307" r:id="rId13"/>
    <p:sldId id="311" r:id="rId14"/>
    <p:sldId id="312" r:id="rId15"/>
    <p:sldId id="309" r:id="rId16"/>
    <p:sldId id="318" r:id="rId17"/>
    <p:sldId id="319" r:id="rId18"/>
    <p:sldId id="310" r:id="rId19"/>
    <p:sldId id="321" r:id="rId20"/>
    <p:sldId id="320" r:id="rId21"/>
    <p:sldId id="301" r:id="rId22"/>
    <p:sldId id="322" r:id="rId23"/>
    <p:sldId id="323" r:id="rId24"/>
    <p:sldId id="324" r:id="rId25"/>
    <p:sldId id="316" r:id="rId26"/>
    <p:sldId id="326" r:id="rId2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8E1"/>
    <a:srgbClr val="DFA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1"/>
  </p:normalViewPr>
  <p:slideViewPr>
    <p:cSldViewPr snapToGrid="0" snapToObjects="1">
      <p:cViewPr varScale="1">
        <p:scale>
          <a:sx n="115" d="100"/>
          <a:sy n="115" d="100"/>
        </p:scale>
        <p:origin x="1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112382" y="527562"/>
            <a:ext cx="5681237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6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868" y="1591056"/>
            <a:ext cx="4636008" cy="3264408"/>
          </a:xfrm>
        </p:spPr>
        <p:txBody>
          <a:bodyPr anchor="b">
            <a:normAutofit/>
          </a:bodyPr>
          <a:lstStyle>
            <a:lvl1pPr algn="l">
              <a:defRPr sz="39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928616"/>
            <a:ext cx="4636008" cy="996696"/>
          </a:xfrm>
        </p:spPr>
        <p:txBody>
          <a:bodyPr/>
          <a:lstStyle>
            <a:lvl1pPr marL="0" indent="0" algn="l">
              <a:buNone/>
              <a:defRPr sz="1950" cap="all" baseline="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556534" y="1332237"/>
            <a:ext cx="427678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6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13" y="2523744"/>
            <a:ext cx="3112961" cy="1453896"/>
          </a:xfrm>
        </p:spPr>
        <p:txBody>
          <a:bodyPr anchor="b"/>
          <a:lstStyle>
            <a:lvl1pPr algn="ctr">
              <a:defRPr sz="2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53253" y="640079"/>
            <a:ext cx="3930206" cy="5568696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4739" y="4087368"/>
            <a:ext cx="2696909" cy="649224"/>
          </a:xfrm>
        </p:spPr>
        <p:txBody>
          <a:bodyPr>
            <a:noAutofit/>
          </a:bodyPr>
          <a:lstStyle>
            <a:lvl1pPr marL="0" indent="0" algn="ctr">
              <a:buNone/>
              <a:defRPr sz="1625" cap="all" baseline="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7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5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2455004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011680"/>
            <a:ext cx="8543925" cy="4160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5857976" y="0"/>
            <a:ext cx="3366987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078991"/>
            <a:ext cx="4279392" cy="3136392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279393"/>
            <a:ext cx="4279392" cy="1500187"/>
          </a:xfrm>
        </p:spPr>
        <p:txBody>
          <a:bodyPr/>
          <a:lstStyle>
            <a:lvl1pPr marL="0" indent="0">
              <a:buNone/>
              <a:defRPr sz="1950" cap="all" baseline="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2455004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2011680"/>
            <a:ext cx="4011930" cy="4160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5509" y="2011680"/>
            <a:ext cx="4011930" cy="4160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4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2455004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>
            <a:normAutofit/>
          </a:bodyPr>
          <a:lstStyle>
            <a:lvl1pPr>
              <a:defRPr sz="32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2011680"/>
            <a:ext cx="4011930" cy="950976"/>
          </a:xfrm>
        </p:spPr>
        <p:txBody>
          <a:bodyPr anchor="b">
            <a:normAutofit/>
          </a:bodyPr>
          <a:lstStyle>
            <a:lvl1pPr marL="0" indent="0">
              <a:buNone/>
              <a:defRPr sz="2275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3127248"/>
            <a:ext cx="4011930" cy="30632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5509" y="2011680"/>
            <a:ext cx="4011930" cy="950976"/>
          </a:xfrm>
        </p:spPr>
        <p:txBody>
          <a:bodyPr anchor="b">
            <a:normAutofit/>
          </a:bodyPr>
          <a:lstStyle>
            <a:lvl1pPr marL="0" indent="0">
              <a:buNone/>
              <a:defRPr sz="2275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15509" y="3127248"/>
            <a:ext cx="4011930" cy="30632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600332" y="181596"/>
            <a:ext cx="6705337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6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574" y="1572768"/>
            <a:ext cx="5282375" cy="4096512"/>
          </a:xfrm>
        </p:spPr>
        <p:txBody>
          <a:bodyPr>
            <a:normAutofit/>
          </a:bodyPr>
          <a:lstStyle>
            <a:lvl1pPr algn="ctr">
              <a:defRPr sz="32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436581" y="-1"/>
            <a:ext cx="8469419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6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3840467" y="0"/>
            <a:ext cx="6071310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640080"/>
            <a:ext cx="3157538" cy="2953512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574" y="640080"/>
            <a:ext cx="3647885" cy="5596128"/>
          </a:xfrm>
        </p:spPr>
        <p:txBody>
          <a:bodyPr anchor="ctr"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3776472"/>
            <a:ext cx="3157538" cy="2468880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5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E97F0-0B7A-A947-9C16-8A7CED33A8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8264-7E22-1F4E-A0CC-01E69416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10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10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10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10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10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steducation.com.au/product-page/maths-mega-k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steducation.com.au/product-page/maths-mega-k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martbottomenterprises.blogspot.com/2012/06/lemon-blueberry-rainbow-cake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0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146284" y="4025610"/>
            <a:ext cx="1583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MATHS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MEGA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KIT</a:t>
            </a:r>
          </a:p>
          <a:p>
            <a:r>
              <a:rPr lang="en-US" dirty="0">
                <a:latin typeface="Avenir Book" panose="02000503020000020003" pitchFamily="2" charset="0"/>
              </a:rPr>
              <a:t>+</a:t>
            </a:r>
          </a:p>
          <a:p>
            <a:r>
              <a:rPr lang="en-US" dirty="0">
                <a:latin typeface="Avenir Book" panose="02000503020000020003" pitchFamily="2" charset="0"/>
              </a:rPr>
              <a:t>ONLINE</a:t>
            </a:r>
          </a:p>
          <a:p>
            <a:r>
              <a:rPr lang="en-US" dirty="0">
                <a:latin typeface="Avenir Book" panose="02000503020000020003" pitchFamily="2" charset="0"/>
              </a:rPr>
              <a:t>COURSE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0F0A710-1CEF-664A-9320-D42F7670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326" y="143458"/>
            <a:ext cx="8655565" cy="1083329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entury Gothic" panose="020B0502020202020204" pitchFamily="34" charset="0"/>
              </a:rPr>
              <a:t>From The Author…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437BB-F6ED-564C-A4C0-0EF9DE1D23E5}"/>
              </a:ext>
            </a:extLst>
          </p:cNvPr>
          <p:cNvSpPr txBox="1"/>
          <p:nvPr/>
        </p:nvSpPr>
        <p:spPr>
          <a:xfrm>
            <a:off x="2022326" y="1049788"/>
            <a:ext cx="75170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This is not the only strategy to teach fractions however it is how I have done it after 20 years of teaching students with learning difficulties where the focus has been on closing the gap in the learning + helping students connect and engage with the maths concept being explored.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As part of this MEGA KIT, I encourage you to take in from my shared experiences and then apply what you feel, works best for your student/s. YOU are a teacher and you have the choice to select the planned learning and it is this process where you learn the most!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My advice is to learn to love feedback and use it to reflect on your teaching and their learning… for best practice! </a:t>
            </a:r>
          </a:p>
          <a:p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Students help you become the best teacher you can be!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If you need to use all my resources and training, go for it and then when you are comfortable and confident with the content, start to bring in your </a:t>
            </a:r>
            <a:r>
              <a:rPr lang="en-US" dirty="0" err="1">
                <a:latin typeface="Avenir Book" panose="02000503020000020003" pitchFamily="2" charset="0"/>
              </a:rPr>
              <a:t>flavour</a:t>
            </a:r>
            <a:r>
              <a:rPr lang="en-US" dirty="0">
                <a:latin typeface="Avenir Book" panose="02000503020000020003" pitchFamily="2" charset="0"/>
              </a:rPr>
              <a:t> to the learning + HAVE FUN!!! 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Rachel </a:t>
            </a:r>
            <a:r>
              <a:rPr lang="en-US" dirty="0" err="1">
                <a:latin typeface="Avenir Book" panose="02000503020000020003" pitchFamily="2" charset="0"/>
              </a:rPr>
              <a:t>xox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3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 rot="5400000">
            <a:off x="4403202" y="-4403203"/>
            <a:ext cx="1099595" cy="9906001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097136" y="413419"/>
            <a:ext cx="684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What if the shape was as a different shape</a:t>
            </a:r>
            <a:r>
              <a:rPr lang="en-US" sz="2400" dirty="0">
                <a:latin typeface="Avenir Light" panose="020B0402020203020204" pitchFamily="34" charset="77"/>
              </a:rPr>
              <a:t> 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-197209"/>
            <a:ext cx="2327905" cy="1309447"/>
          </a:xfrm>
          <a:prstGeom prst="rect">
            <a:avLst/>
          </a:prstGeom>
        </p:spPr>
      </p:pic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7426775A-B790-C446-912A-66963C608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16185"/>
              </p:ext>
            </p:extLst>
          </p:nvPr>
        </p:nvGraphicFramePr>
        <p:xfrm>
          <a:off x="1572940" y="2409042"/>
          <a:ext cx="6604000" cy="266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0">
                  <a:extLst>
                    <a:ext uri="{9D8B030D-6E8A-4147-A177-3AD203B41FA5}">
                      <a16:colId xmlns:a16="http://schemas.microsoft.com/office/drawing/2014/main" val="1889427030"/>
                    </a:ext>
                  </a:extLst>
                </a:gridCol>
              </a:tblGrid>
              <a:tr h="26603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0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99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 rot="5400000">
            <a:off x="4403202" y="-4403203"/>
            <a:ext cx="1099595" cy="9906001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097136" y="413419"/>
            <a:ext cx="684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What if the shape was as a different shape</a:t>
            </a:r>
            <a:r>
              <a:rPr lang="en-US" sz="2400" dirty="0">
                <a:latin typeface="Avenir Light" panose="020B0402020203020204" pitchFamily="34" charset="77"/>
              </a:rPr>
              <a:t> 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-197209"/>
            <a:ext cx="2327905" cy="1309447"/>
          </a:xfrm>
          <a:prstGeom prst="rect">
            <a:avLst/>
          </a:prstGeom>
        </p:spPr>
      </p:pic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7426775A-B790-C446-912A-66963C608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77620"/>
              </p:ext>
            </p:extLst>
          </p:nvPr>
        </p:nvGraphicFramePr>
        <p:xfrm>
          <a:off x="1572940" y="2409042"/>
          <a:ext cx="6604000" cy="1019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188942703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875715681"/>
                    </a:ext>
                  </a:extLst>
                </a:gridCol>
              </a:tblGrid>
              <a:tr h="10199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0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82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-102997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403146" y="282512"/>
            <a:ext cx="687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What do you know about this word?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A13380-F916-F94D-8182-3CA77B031E2A}"/>
              </a:ext>
            </a:extLst>
          </p:cNvPr>
          <p:cNvSpPr txBox="1"/>
          <p:nvPr/>
        </p:nvSpPr>
        <p:spPr>
          <a:xfrm>
            <a:off x="2294898" y="2994822"/>
            <a:ext cx="687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half</a:t>
            </a: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85C7F0BF-BBCF-6345-9471-1CDC2D7CF2CD}"/>
              </a:ext>
            </a:extLst>
          </p:cNvPr>
          <p:cNvSpPr/>
          <p:nvPr/>
        </p:nvSpPr>
        <p:spPr>
          <a:xfrm>
            <a:off x="4582610" y="2118167"/>
            <a:ext cx="2304327" cy="2338086"/>
          </a:xfrm>
          <a:prstGeom prst="don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9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-102997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1979847" y="294087"/>
            <a:ext cx="750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What do you know about this symbol?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A13380-F916-F94D-8182-3CA77B031E2A}"/>
              </a:ext>
            </a:extLst>
          </p:cNvPr>
          <p:cNvSpPr txBox="1"/>
          <p:nvPr/>
        </p:nvSpPr>
        <p:spPr>
          <a:xfrm>
            <a:off x="2294898" y="2994822"/>
            <a:ext cx="687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I         U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B46B06E0-0E38-5740-89E8-9F008BC88AC4}"/>
              </a:ext>
            </a:extLst>
          </p:cNvPr>
          <p:cNvSpPr/>
          <p:nvPr/>
        </p:nvSpPr>
        <p:spPr>
          <a:xfrm>
            <a:off x="5480130" y="3058736"/>
            <a:ext cx="509286" cy="52086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5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 rot="5400000">
            <a:off x="4397415" y="-4397415"/>
            <a:ext cx="1111170" cy="9906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403146" y="282512"/>
            <a:ext cx="687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What do you know about this?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217" y="-198277"/>
            <a:ext cx="2327905" cy="1309447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8AEE715-91D0-7A4C-8593-6EE0746FA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79838"/>
              </p:ext>
            </p:extLst>
          </p:nvPr>
        </p:nvGraphicFramePr>
        <p:xfrm>
          <a:off x="4594185" y="3149061"/>
          <a:ext cx="914400" cy="144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263096012"/>
                    </a:ext>
                  </a:extLst>
                </a:gridCol>
              </a:tblGrid>
              <a:tr h="72304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86043"/>
                  </a:ext>
                </a:extLst>
              </a:tr>
              <a:tr h="7230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57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23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 rot="5400000">
            <a:off x="4403202" y="-4403203"/>
            <a:ext cx="1099595" cy="9906001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097136" y="413419"/>
            <a:ext cx="684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What if the shape was as a different shape</a:t>
            </a:r>
            <a:r>
              <a:rPr lang="en-US" sz="2400" dirty="0">
                <a:latin typeface="Avenir Light" panose="020B0402020203020204" pitchFamily="34" charset="77"/>
              </a:rPr>
              <a:t> 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-197209"/>
            <a:ext cx="2327905" cy="1309447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0655D5F-273B-EA40-BBBD-F709D87AF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696947"/>
              </p:ext>
            </p:extLst>
          </p:nvPr>
        </p:nvGraphicFramePr>
        <p:xfrm>
          <a:off x="2560053" y="1967910"/>
          <a:ext cx="6604000" cy="148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0">
                  <a:extLst>
                    <a:ext uri="{9D8B030D-6E8A-4147-A177-3AD203B41FA5}">
                      <a16:colId xmlns:a16="http://schemas.microsoft.com/office/drawing/2014/main" val="673678735"/>
                    </a:ext>
                  </a:extLst>
                </a:gridCol>
              </a:tblGrid>
              <a:tr h="1480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699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E26B6A-814E-B148-B28F-B5687C621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02052"/>
              </p:ext>
            </p:extLst>
          </p:nvPr>
        </p:nvGraphicFramePr>
        <p:xfrm>
          <a:off x="2560053" y="4363012"/>
          <a:ext cx="6580711" cy="148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0711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</a:tblGrid>
              <a:tr h="1480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0F6CE5B-56E9-8F47-86F0-EB2E8A06C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74776"/>
              </p:ext>
            </p:extLst>
          </p:nvPr>
        </p:nvGraphicFramePr>
        <p:xfrm>
          <a:off x="457200" y="2175520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A71BEEC-4100-AD49-A53A-139511292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77520"/>
              </p:ext>
            </p:extLst>
          </p:nvPr>
        </p:nvGraphicFramePr>
        <p:xfrm>
          <a:off x="609092" y="4579826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4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 rot="5400000">
            <a:off x="4403202" y="-4403203"/>
            <a:ext cx="1099595" cy="9906001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097136" y="413419"/>
            <a:ext cx="684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What if the shape was as a different shape</a:t>
            </a:r>
            <a:r>
              <a:rPr lang="en-US" sz="2400" dirty="0">
                <a:latin typeface="Avenir Light" panose="020B0402020203020204" pitchFamily="34" charset="77"/>
              </a:rPr>
              <a:t> 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-197209"/>
            <a:ext cx="2327905" cy="1309447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0655D5F-273B-EA40-BBBD-F709D87AF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91511"/>
              </p:ext>
            </p:extLst>
          </p:nvPr>
        </p:nvGraphicFramePr>
        <p:xfrm>
          <a:off x="2097136" y="2909323"/>
          <a:ext cx="6604000" cy="148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67367873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151502275"/>
                    </a:ext>
                  </a:extLst>
                </a:gridCol>
              </a:tblGrid>
              <a:tr h="1480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699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E26B6A-814E-B148-B28F-B5687C621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37439"/>
              </p:ext>
            </p:extLst>
          </p:nvPr>
        </p:nvGraphicFramePr>
        <p:xfrm>
          <a:off x="2097136" y="1288503"/>
          <a:ext cx="6580711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0711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</a:tblGrid>
              <a:tr h="10471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0F6CE5B-56E9-8F47-86F0-EB2E8A06C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14799"/>
              </p:ext>
            </p:extLst>
          </p:nvPr>
        </p:nvGraphicFramePr>
        <p:xfrm>
          <a:off x="609092" y="3466833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A71BEEC-4100-AD49-A53A-139511292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75922"/>
              </p:ext>
            </p:extLst>
          </p:nvPr>
        </p:nvGraphicFramePr>
        <p:xfrm>
          <a:off x="753731" y="1296804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9B5307DE-F97B-074F-B251-D9641FE1E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03954"/>
              </p:ext>
            </p:extLst>
          </p:nvPr>
        </p:nvGraphicFramePr>
        <p:xfrm>
          <a:off x="713679" y="5213858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33BF9BB9-3381-A045-9153-CCB2411A2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16580"/>
              </p:ext>
            </p:extLst>
          </p:nvPr>
        </p:nvGraphicFramePr>
        <p:xfrm>
          <a:off x="2097136" y="4963771"/>
          <a:ext cx="6604000" cy="148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67367873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151502275"/>
                    </a:ext>
                  </a:extLst>
                </a:gridCol>
              </a:tblGrid>
              <a:tr h="1480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96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77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 rot="5400000">
            <a:off x="4403202" y="-4403203"/>
            <a:ext cx="1099595" cy="9906001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097136" y="413419"/>
            <a:ext cx="684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What if the shape was as a different shape</a:t>
            </a:r>
            <a:r>
              <a:rPr lang="en-US" sz="2400" dirty="0">
                <a:latin typeface="Avenir Light" panose="020B0402020203020204" pitchFamily="34" charset="77"/>
              </a:rPr>
              <a:t> 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-197209"/>
            <a:ext cx="2327905" cy="1309447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0655D5F-273B-EA40-BBBD-F709D87AF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89565"/>
              </p:ext>
            </p:extLst>
          </p:nvPr>
        </p:nvGraphicFramePr>
        <p:xfrm>
          <a:off x="2560053" y="1967910"/>
          <a:ext cx="6604000" cy="148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673678735"/>
                    </a:ext>
                  </a:extLst>
                </a:gridCol>
                <a:gridCol w="2201334">
                  <a:extLst>
                    <a:ext uri="{9D8B030D-6E8A-4147-A177-3AD203B41FA5}">
                      <a16:colId xmlns:a16="http://schemas.microsoft.com/office/drawing/2014/main" val="2672697494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054575165"/>
                    </a:ext>
                  </a:extLst>
                </a:gridCol>
              </a:tblGrid>
              <a:tr h="1480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699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E26B6A-814E-B148-B28F-B5687C621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85325"/>
              </p:ext>
            </p:extLst>
          </p:nvPr>
        </p:nvGraphicFramePr>
        <p:xfrm>
          <a:off x="2560053" y="4669962"/>
          <a:ext cx="6580711" cy="86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0711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</a:tblGrid>
              <a:tr h="866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0F6CE5B-56E9-8F47-86F0-EB2E8A06C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17882"/>
              </p:ext>
            </p:extLst>
          </p:nvPr>
        </p:nvGraphicFramePr>
        <p:xfrm>
          <a:off x="457200" y="2175520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A71BEEC-4100-AD49-A53A-1395112920ED}"/>
              </a:ext>
            </a:extLst>
          </p:cNvPr>
          <p:cNvGraphicFramePr>
            <a:graphicFrameLocks noGrp="1"/>
          </p:cNvGraphicFramePr>
          <p:nvPr/>
        </p:nvGraphicFramePr>
        <p:xfrm>
          <a:off x="609092" y="4579826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05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 rot="5400000">
            <a:off x="4403202" y="-4403203"/>
            <a:ext cx="1099595" cy="9906001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097135" y="413419"/>
            <a:ext cx="735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Does the shape / cake change from being 1 </a:t>
            </a:r>
            <a:r>
              <a:rPr lang="en-US" sz="2400" dirty="0">
                <a:latin typeface="Avenir Light" panose="020B0402020203020204" pitchFamily="34" charset="77"/>
              </a:rPr>
              <a:t>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-197209"/>
            <a:ext cx="2327905" cy="1309447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0655D5F-273B-EA40-BBBD-F709D87AF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28840"/>
              </p:ext>
            </p:extLst>
          </p:nvPr>
        </p:nvGraphicFramePr>
        <p:xfrm>
          <a:off x="2097136" y="1379478"/>
          <a:ext cx="7359098" cy="79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098">
                  <a:extLst>
                    <a:ext uri="{9D8B030D-6E8A-4147-A177-3AD203B41FA5}">
                      <a16:colId xmlns:a16="http://schemas.microsoft.com/office/drawing/2014/main" val="673678735"/>
                    </a:ext>
                  </a:extLst>
                </a:gridCol>
              </a:tblGrid>
              <a:tr h="795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699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E26B6A-814E-B148-B28F-B5687C621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01062"/>
              </p:ext>
            </p:extLst>
          </p:nvPr>
        </p:nvGraphicFramePr>
        <p:xfrm>
          <a:off x="2097136" y="2794483"/>
          <a:ext cx="7273390" cy="1130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695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3636695">
                  <a:extLst>
                    <a:ext uri="{9D8B030D-6E8A-4147-A177-3AD203B41FA5}">
                      <a16:colId xmlns:a16="http://schemas.microsoft.com/office/drawing/2014/main" val="3143601538"/>
                    </a:ext>
                  </a:extLst>
                </a:gridCol>
              </a:tblGrid>
              <a:tr h="1130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9DAAD46A-B842-9445-80CB-232B7E178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97404"/>
              </p:ext>
            </p:extLst>
          </p:nvPr>
        </p:nvGraphicFramePr>
        <p:xfrm>
          <a:off x="887872" y="1253392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90169567-0B79-4B45-B9D9-37186B2D5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0640"/>
              </p:ext>
            </p:extLst>
          </p:nvPr>
        </p:nvGraphicFramePr>
        <p:xfrm>
          <a:off x="876722" y="3011297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1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 rot="5400000">
            <a:off x="4403202" y="-4403203"/>
            <a:ext cx="1099595" cy="9906001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097136" y="413419"/>
            <a:ext cx="684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How else can we draw this </a:t>
            </a:r>
            <a:r>
              <a:rPr lang="en-US" sz="2400" dirty="0">
                <a:latin typeface="Avenir Light" panose="020B0402020203020204" pitchFamily="34" charset="77"/>
              </a:rPr>
              <a:t>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-197209"/>
            <a:ext cx="2327905" cy="130944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E26B6A-814E-B148-B28F-B5687C621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00115"/>
              </p:ext>
            </p:extLst>
          </p:nvPr>
        </p:nvGraphicFramePr>
        <p:xfrm>
          <a:off x="2097136" y="1422890"/>
          <a:ext cx="7273390" cy="79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695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3636695">
                  <a:extLst>
                    <a:ext uri="{9D8B030D-6E8A-4147-A177-3AD203B41FA5}">
                      <a16:colId xmlns:a16="http://schemas.microsoft.com/office/drawing/2014/main" val="3143601538"/>
                    </a:ext>
                  </a:extLst>
                </a:gridCol>
              </a:tblGrid>
              <a:tr h="795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90169567-0B79-4B45-B9D9-37186B2D5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76898"/>
              </p:ext>
            </p:extLst>
          </p:nvPr>
        </p:nvGraphicFramePr>
        <p:xfrm>
          <a:off x="769436" y="1296804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F33103D0-40EA-C44F-B538-E1E31970820A}"/>
              </a:ext>
            </a:extLst>
          </p:cNvPr>
          <p:cNvSpPr/>
          <p:nvPr/>
        </p:nvSpPr>
        <p:spPr>
          <a:xfrm>
            <a:off x="2097136" y="3283075"/>
            <a:ext cx="2240688" cy="2152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4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52A1-67BC-6341-A4CA-B5CF6FD7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370" y="263902"/>
            <a:ext cx="6375722" cy="3179566"/>
          </a:xfrm>
        </p:spPr>
        <p:txBody>
          <a:bodyPr anchor="b">
            <a:normAutofit/>
          </a:bodyPr>
          <a:lstStyle/>
          <a:p>
            <a:pPr algn="ctr"/>
            <a:r>
              <a:rPr lang="en-US" sz="4000" i="0" dirty="0">
                <a:latin typeface="Arial Rounded MT Bold" panose="020F0704030504030204" pitchFamily="34" charset="77"/>
              </a:rPr>
              <a:t>Teaching Fractions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0C7485-5172-1444-80B9-2B75F534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42" y="4707367"/>
            <a:ext cx="3265168" cy="1836657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BD4DEB4-6602-4E1C-B77E-30DD5F212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890" y="4233414"/>
            <a:ext cx="3821670" cy="2310610"/>
          </a:xfrm>
        </p:spPr>
        <p:txBody>
          <a:bodyPr>
            <a:noAutofit/>
          </a:bodyPr>
          <a:lstStyle/>
          <a:p>
            <a:r>
              <a:rPr lang="en-US" sz="1400" b="1" dirty="0"/>
              <a:t>Fractions Unit</a:t>
            </a:r>
          </a:p>
          <a:p>
            <a:r>
              <a:rPr lang="en-US" sz="1400" dirty="0"/>
              <a:t>Contains editable PowerPoint slides that can convert to worksheets, white board for interactive slides and learning support tasks.</a:t>
            </a:r>
          </a:p>
          <a:p>
            <a:r>
              <a:rPr lang="en-US" sz="1400" dirty="0"/>
              <a:t>Starts with how to introduce and moves through to applying to problem solving examples.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360B3F-5D9E-3A42-BD7F-6662590B63B5}"/>
              </a:ext>
            </a:extLst>
          </p:cNvPr>
          <p:cNvSpPr txBox="1">
            <a:spLocks/>
          </p:cNvSpPr>
          <p:nvPr/>
        </p:nvSpPr>
        <p:spPr>
          <a:xfrm>
            <a:off x="4953000" y="3530650"/>
            <a:ext cx="5488377" cy="544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50" rtl="0" eaLnBrk="1" latinLnBrk="0" hangingPunct="1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1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PART OF THE MATHS MEGA KIT +  ONLINE COURSE</a:t>
            </a:r>
          </a:p>
        </p:txBody>
      </p:sp>
    </p:spTree>
    <p:extLst>
      <p:ext uri="{BB962C8B-B14F-4D97-AF65-F5344CB8AC3E}">
        <p14:creationId xmlns:p14="http://schemas.microsoft.com/office/powerpoint/2010/main" val="3215594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 rot="5400000">
            <a:off x="4403202" y="-4403203"/>
            <a:ext cx="1099595" cy="9906001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097136" y="413419"/>
            <a:ext cx="684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What if the shape was as a different shape</a:t>
            </a:r>
            <a:r>
              <a:rPr lang="en-US" sz="2400" dirty="0">
                <a:latin typeface="Avenir Light" panose="020B0402020203020204" pitchFamily="34" charset="77"/>
              </a:rPr>
              <a:t> 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-197209"/>
            <a:ext cx="2327905" cy="1309447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0655D5F-273B-EA40-BBBD-F709D87AF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67640"/>
              </p:ext>
            </p:extLst>
          </p:nvPr>
        </p:nvGraphicFramePr>
        <p:xfrm>
          <a:off x="2097136" y="1379478"/>
          <a:ext cx="7359098" cy="79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098">
                  <a:extLst>
                    <a:ext uri="{9D8B030D-6E8A-4147-A177-3AD203B41FA5}">
                      <a16:colId xmlns:a16="http://schemas.microsoft.com/office/drawing/2014/main" val="673678735"/>
                    </a:ext>
                  </a:extLst>
                </a:gridCol>
              </a:tblGrid>
              <a:tr h="795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699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E26B6A-814E-B148-B28F-B5687C621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52194"/>
              </p:ext>
            </p:extLst>
          </p:nvPr>
        </p:nvGraphicFramePr>
        <p:xfrm>
          <a:off x="2097136" y="2794483"/>
          <a:ext cx="7273390" cy="148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695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3636695">
                  <a:extLst>
                    <a:ext uri="{9D8B030D-6E8A-4147-A177-3AD203B41FA5}">
                      <a16:colId xmlns:a16="http://schemas.microsoft.com/office/drawing/2014/main" val="3143601538"/>
                    </a:ext>
                  </a:extLst>
                </a:gridCol>
              </a:tblGrid>
              <a:tr h="1480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9DAAD46A-B842-9445-80CB-232B7E178194}"/>
              </a:ext>
            </a:extLst>
          </p:cNvPr>
          <p:cNvGraphicFramePr>
            <a:graphicFrameLocks noGrp="1"/>
          </p:cNvGraphicFramePr>
          <p:nvPr/>
        </p:nvGraphicFramePr>
        <p:xfrm>
          <a:off x="887872" y="1253392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A720847D-09A5-E242-9A6F-B1B21FAF3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3218"/>
              </p:ext>
            </p:extLst>
          </p:nvPr>
        </p:nvGraphicFramePr>
        <p:xfrm>
          <a:off x="2412479" y="4895288"/>
          <a:ext cx="6728412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768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716962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716962">
                  <a:extLst>
                    <a:ext uri="{9D8B030D-6E8A-4147-A177-3AD203B41FA5}">
                      <a16:colId xmlns:a16="http://schemas.microsoft.com/office/drawing/2014/main" val="2614077884"/>
                    </a:ext>
                  </a:extLst>
                </a:gridCol>
                <a:gridCol w="716962">
                  <a:extLst>
                    <a:ext uri="{9D8B030D-6E8A-4147-A177-3AD203B41FA5}">
                      <a16:colId xmlns:a16="http://schemas.microsoft.com/office/drawing/2014/main" val="3944765191"/>
                    </a:ext>
                  </a:extLst>
                </a:gridCol>
                <a:gridCol w="946758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How many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coloured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venir Light" panose="020B0402020203020204" pitchFamily="34" charset="77"/>
                        </a:rPr>
                        <a:t>?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pieces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venir Light" panose="020B0402020203020204" pitchFamily="34" charset="77"/>
                        </a:rPr>
                        <a:t>?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90169567-0B79-4B45-B9D9-37186B2D50B6}"/>
              </a:ext>
            </a:extLst>
          </p:cNvPr>
          <p:cNvGraphicFramePr>
            <a:graphicFrameLocks noGrp="1"/>
          </p:cNvGraphicFramePr>
          <p:nvPr/>
        </p:nvGraphicFramePr>
        <p:xfrm>
          <a:off x="876722" y="3011297"/>
          <a:ext cx="1059366" cy="104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6">
                  <a:extLst>
                    <a:ext uri="{9D8B030D-6E8A-4147-A177-3AD203B41FA5}">
                      <a16:colId xmlns:a16="http://schemas.microsoft.com/office/drawing/2014/main" val="1534981427"/>
                    </a:ext>
                  </a:extLst>
                </a:gridCol>
                <a:gridCol w="282498">
                  <a:extLst>
                    <a:ext uri="{9D8B030D-6E8A-4147-A177-3AD203B41FA5}">
                      <a16:colId xmlns:a16="http://schemas.microsoft.com/office/drawing/2014/main" val="1852803901"/>
                    </a:ext>
                  </a:extLst>
                </a:gridCol>
                <a:gridCol w="353122">
                  <a:extLst>
                    <a:ext uri="{9D8B030D-6E8A-4147-A177-3AD203B41FA5}">
                      <a16:colId xmlns:a16="http://schemas.microsoft.com/office/drawing/2014/main" val="3191862187"/>
                    </a:ext>
                  </a:extLst>
                </a:gridCol>
              </a:tblGrid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06514"/>
                  </a:ext>
                </a:extLst>
              </a:tr>
              <a:tr h="523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7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71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0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>
            <a:extLst>
              <a:ext uri="{FF2B5EF4-FFF2-40B4-BE49-F238E27FC236}">
                <a16:creationId xmlns:a16="http://schemas.microsoft.com/office/drawing/2014/main" id="{9F3B6863-8A45-BB49-8F22-26BB5D1A836D}"/>
              </a:ext>
            </a:extLst>
          </p:cNvPr>
          <p:cNvSpPr/>
          <p:nvPr/>
        </p:nvSpPr>
        <p:spPr>
          <a:xfrm>
            <a:off x="292568" y="1478907"/>
            <a:ext cx="1480477" cy="1085722"/>
          </a:xfrm>
          <a:prstGeom prst="bevel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99026-6E72-AE42-A656-3D9B9275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07" y="1435918"/>
            <a:ext cx="1561638" cy="11717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326327" y="290562"/>
            <a:ext cx="1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Fractions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0DE4CCD-639B-0D41-963D-B84A11C76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10649"/>
              </p:ext>
            </p:extLst>
          </p:nvPr>
        </p:nvGraphicFramePr>
        <p:xfrm>
          <a:off x="2455063" y="2453953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3330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8C83EB27-F069-2C49-BBF2-FDCC917ED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02" y="475228"/>
            <a:ext cx="747061" cy="747061"/>
          </a:xfrm>
          <a:prstGeom prst="rect">
            <a:avLst/>
          </a:prstGeom>
        </p:spPr>
      </p:pic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C3685A30-DA0C-F543-B680-235BDEA58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90573"/>
              </p:ext>
            </p:extLst>
          </p:nvPr>
        </p:nvGraphicFramePr>
        <p:xfrm>
          <a:off x="3023950" y="5379092"/>
          <a:ext cx="517555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887">
                  <a:extLst>
                    <a:ext uri="{9D8B030D-6E8A-4147-A177-3AD203B41FA5}">
                      <a16:colId xmlns:a16="http://schemas.microsoft.com/office/drawing/2014/main" val="2696276990"/>
                    </a:ext>
                  </a:extLst>
                </a:gridCol>
                <a:gridCol w="732843">
                  <a:extLst>
                    <a:ext uri="{9D8B030D-6E8A-4147-A177-3AD203B41FA5}">
                      <a16:colId xmlns:a16="http://schemas.microsoft.com/office/drawing/2014/main" val="3101636722"/>
                    </a:ext>
                  </a:extLst>
                </a:gridCol>
                <a:gridCol w="739365">
                  <a:extLst>
                    <a:ext uri="{9D8B030D-6E8A-4147-A177-3AD203B41FA5}">
                      <a16:colId xmlns:a16="http://schemas.microsoft.com/office/drawing/2014/main" val="437179783"/>
                    </a:ext>
                  </a:extLst>
                </a:gridCol>
                <a:gridCol w="739365">
                  <a:extLst>
                    <a:ext uri="{9D8B030D-6E8A-4147-A177-3AD203B41FA5}">
                      <a16:colId xmlns:a16="http://schemas.microsoft.com/office/drawing/2014/main" val="3792049600"/>
                    </a:ext>
                  </a:extLst>
                </a:gridCol>
                <a:gridCol w="739365">
                  <a:extLst>
                    <a:ext uri="{9D8B030D-6E8A-4147-A177-3AD203B41FA5}">
                      <a16:colId xmlns:a16="http://schemas.microsoft.com/office/drawing/2014/main" val="3389682136"/>
                    </a:ext>
                  </a:extLst>
                </a:gridCol>
                <a:gridCol w="739365">
                  <a:extLst>
                    <a:ext uri="{9D8B030D-6E8A-4147-A177-3AD203B41FA5}">
                      <a16:colId xmlns:a16="http://schemas.microsoft.com/office/drawing/2014/main" val="3610864084"/>
                    </a:ext>
                  </a:extLst>
                </a:gridCol>
                <a:gridCol w="739365">
                  <a:extLst>
                    <a:ext uri="{9D8B030D-6E8A-4147-A177-3AD203B41FA5}">
                      <a16:colId xmlns:a16="http://schemas.microsoft.com/office/drawing/2014/main" val="1676567113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9463"/>
                  </a:ext>
                </a:extLst>
              </a:tr>
              <a:tr h="60460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61308"/>
                  </a:ext>
                </a:extLst>
              </a:tr>
            </a:tbl>
          </a:graphicData>
        </a:graphic>
      </p:graphicFrame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5A80F5DA-479A-C146-940C-7BDA58EBB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02373"/>
              </p:ext>
            </p:extLst>
          </p:nvPr>
        </p:nvGraphicFramePr>
        <p:xfrm>
          <a:off x="2455063" y="1478907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333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2546008811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1525202399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2829751207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1738632917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2693401924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2660805117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3605137290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2853765279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578326040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81F9920D-2755-A84E-9E9C-A2C1E9108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458003"/>
              </p:ext>
            </p:extLst>
          </p:nvPr>
        </p:nvGraphicFramePr>
        <p:xfrm>
          <a:off x="2455063" y="3468594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665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3156665">
                  <a:extLst>
                    <a:ext uri="{9D8B030D-6E8A-4147-A177-3AD203B41FA5}">
                      <a16:colId xmlns:a16="http://schemas.microsoft.com/office/drawing/2014/main" val="854999549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E31FAC7B-A955-CF4C-B743-E22132CB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726250"/>
              </p:ext>
            </p:extLst>
          </p:nvPr>
        </p:nvGraphicFramePr>
        <p:xfrm>
          <a:off x="2455063" y="4423843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443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2104444">
                  <a:extLst>
                    <a:ext uri="{9D8B030D-6E8A-4147-A177-3AD203B41FA5}">
                      <a16:colId xmlns:a16="http://schemas.microsoft.com/office/drawing/2014/main" val="1235805767"/>
                    </a:ext>
                  </a:extLst>
                </a:gridCol>
                <a:gridCol w="2104443">
                  <a:extLst>
                    <a:ext uri="{9D8B030D-6E8A-4147-A177-3AD203B41FA5}">
                      <a16:colId xmlns:a16="http://schemas.microsoft.com/office/drawing/2014/main" val="2822665588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47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0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>
            <a:extLst>
              <a:ext uri="{FF2B5EF4-FFF2-40B4-BE49-F238E27FC236}">
                <a16:creationId xmlns:a16="http://schemas.microsoft.com/office/drawing/2014/main" id="{9F3B6863-8A45-BB49-8F22-26BB5D1A836D}"/>
              </a:ext>
            </a:extLst>
          </p:cNvPr>
          <p:cNvSpPr/>
          <p:nvPr/>
        </p:nvSpPr>
        <p:spPr>
          <a:xfrm>
            <a:off x="100362" y="1478907"/>
            <a:ext cx="1672684" cy="1085722"/>
          </a:xfrm>
          <a:prstGeom prst="bevel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389569" y="1837102"/>
            <a:ext cx="167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Fractions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0DE4CCD-639B-0D41-963D-B84A11C76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86746"/>
              </p:ext>
            </p:extLst>
          </p:nvPr>
        </p:nvGraphicFramePr>
        <p:xfrm>
          <a:off x="2577726" y="357590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3330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C3685A30-DA0C-F543-B680-235BDEA58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90588"/>
              </p:ext>
            </p:extLst>
          </p:nvPr>
        </p:nvGraphicFramePr>
        <p:xfrm>
          <a:off x="2000593" y="5220250"/>
          <a:ext cx="756052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068">
                  <a:extLst>
                    <a:ext uri="{9D8B030D-6E8A-4147-A177-3AD203B41FA5}">
                      <a16:colId xmlns:a16="http://schemas.microsoft.com/office/drawing/2014/main" val="2696276990"/>
                    </a:ext>
                  </a:extLst>
                </a:gridCol>
                <a:gridCol w="384209">
                  <a:extLst>
                    <a:ext uri="{9D8B030D-6E8A-4147-A177-3AD203B41FA5}">
                      <a16:colId xmlns:a16="http://schemas.microsoft.com/office/drawing/2014/main" val="3101636722"/>
                    </a:ext>
                  </a:extLst>
                </a:gridCol>
                <a:gridCol w="702553">
                  <a:extLst>
                    <a:ext uri="{9D8B030D-6E8A-4147-A177-3AD203B41FA5}">
                      <a16:colId xmlns:a16="http://schemas.microsoft.com/office/drawing/2014/main" val="437179783"/>
                    </a:ext>
                  </a:extLst>
                </a:gridCol>
                <a:gridCol w="677451">
                  <a:extLst>
                    <a:ext uri="{9D8B030D-6E8A-4147-A177-3AD203B41FA5}">
                      <a16:colId xmlns:a16="http://schemas.microsoft.com/office/drawing/2014/main" val="3792049600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3389682136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3610864084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1676567113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82930655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208198866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649861496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60869987"/>
                    </a:ext>
                  </a:extLst>
                </a:gridCol>
              </a:tblGrid>
              <a:tr h="604607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9463"/>
                  </a:ext>
                </a:extLst>
              </a:tr>
              <a:tr h="604607"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61308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81F9920D-2755-A84E-9E9C-A2C1E9108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33611"/>
              </p:ext>
            </p:extLst>
          </p:nvPr>
        </p:nvGraphicFramePr>
        <p:xfrm>
          <a:off x="2577726" y="1273810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665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3156665">
                  <a:extLst>
                    <a:ext uri="{9D8B030D-6E8A-4147-A177-3AD203B41FA5}">
                      <a16:colId xmlns:a16="http://schemas.microsoft.com/office/drawing/2014/main" val="854999549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E31FAC7B-A955-CF4C-B743-E22132CB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449596"/>
              </p:ext>
            </p:extLst>
          </p:nvPr>
        </p:nvGraphicFramePr>
        <p:xfrm>
          <a:off x="2577726" y="2190030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443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2104444">
                  <a:extLst>
                    <a:ext uri="{9D8B030D-6E8A-4147-A177-3AD203B41FA5}">
                      <a16:colId xmlns:a16="http://schemas.microsoft.com/office/drawing/2014/main" val="1235805767"/>
                    </a:ext>
                  </a:extLst>
                </a:gridCol>
                <a:gridCol w="2104443">
                  <a:extLst>
                    <a:ext uri="{9D8B030D-6E8A-4147-A177-3AD203B41FA5}">
                      <a16:colId xmlns:a16="http://schemas.microsoft.com/office/drawing/2014/main" val="2822665588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304709A6-DF97-2446-8478-05366CCF0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78416"/>
              </p:ext>
            </p:extLst>
          </p:nvPr>
        </p:nvGraphicFramePr>
        <p:xfrm>
          <a:off x="2577726" y="3126696"/>
          <a:ext cx="6313332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333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1578333">
                  <a:extLst>
                    <a:ext uri="{9D8B030D-6E8A-4147-A177-3AD203B41FA5}">
                      <a16:colId xmlns:a16="http://schemas.microsoft.com/office/drawing/2014/main" val="1771800437"/>
                    </a:ext>
                  </a:extLst>
                </a:gridCol>
                <a:gridCol w="1578333">
                  <a:extLst>
                    <a:ext uri="{9D8B030D-6E8A-4147-A177-3AD203B41FA5}">
                      <a16:colId xmlns:a16="http://schemas.microsoft.com/office/drawing/2014/main" val="3452930123"/>
                    </a:ext>
                  </a:extLst>
                </a:gridCol>
                <a:gridCol w="1578333">
                  <a:extLst>
                    <a:ext uri="{9D8B030D-6E8A-4147-A177-3AD203B41FA5}">
                      <a16:colId xmlns:a16="http://schemas.microsoft.com/office/drawing/2014/main" val="313001560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AD8CDCF2-EBDD-1047-ABC5-400823108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92053"/>
              </p:ext>
            </p:extLst>
          </p:nvPr>
        </p:nvGraphicFramePr>
        <p:xfrm>
          <a:off x="2624189" y="4226317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666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1262666">
                  <a:extLst>
                    <a:ext uri="{9D8B030D-6E8A-4147-A177-3AD203B41FA5}">
                      <a16:colId xmlns:a16="http://schemas.microsoft.com/office/drawing/2014/main" val="1920630963"/>
                    </a:ext>
                  </a:extLst>
                </a:gridCol>
                <a:gridCol w="1262666">
                  <a:extLst>
                    <a:ext uri="{9D8B030D-6E8A-4147-A177-3AD203B41FA5}">
                      <a16:colId xmlns:a16="http://schemas.microsoft.com/office/drawing/2014/main" val="1508366820"/>
                    </a:ext>
                  </a:extLst>
                </a:gridCol>
                <a:gridCol w="1262666">
                  <a:extLst>
                    <a:ext uri="{9D8B030D-6E8A-4147-A177-3AD203B41FA5}">
                      <a16:colId xmlns:a16="http://schemas.microsoft.com/office/drawing/2014/main" val="3868774135"/>
                    </a:ext>
                  </a:extLst>
                </a:gridCol>
                <a:gridCol w="1262666">
                  <a:extLst>
                    <a:ext uri="{9D8B030D-6E8A-4147-A177-3AD203B41FA5}">
                      <a16:colId xmlns:a16="http://schemas.microsoft.com/office/drawing/2014/main" val="2017674641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346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0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>
            <a:extLst>
              <a:ext uri="{FF2B5EF4-FFF2-40B4-BE49-F238E27FC236}">
                <a16:creationId xmlns:a16="http://schemas.microsoft.com/office/drawing/2014/main" id="{9F3B6863-8A45-BB49-8F22-26BB5D1A836D}"/>
              </a:ext>
            </a:extLst>
          </p:cNvPr>
          <p:cNvSpPr/>
          <p:nvPr/>
        </p:nvSpPr>
        <p:spPr>
          <a:xfrm>
            <a:off x="100362" y="1478907"/>
            <a:ext cx="1672684" cy="1085722"/>
          </a:xfrm>
          <a:prstGeom prst="bevel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389569" y="1837102"/>
            <a:ext cx="167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Fractions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0DE4CCD-639B-0D41-963D-B84A11C7612B}"/>
              </a:ext>
            </a:extLst>
          </p:cNvPr>
          <p:cNvGraphicFramePr>
            <a:graphicFrameLocks noGrp="1"/>
          </p:cNvGraphicFramePr>
          <p:nvPr/>
        </p:nvGraphicFramePr>
        <p:xfrm>
          <a:off x="2577726" y="357590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3330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C3685A30-DA0C-F543-B680-235BDEA58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81200"/>
              </p:ext>
            </p:extLst>
          </p:nvPr>
        </p:nvGraphicFramePr>
        <p:xfrm>
          <a:off x="2000593" y="5220250"/>
          <a:ext cx="756052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068">
                  <a:extLst>
                    <a:ext uri="{9D8B030D-6E8A-4147-A177-3AD203B41FA5}">
                      <a16:colId xmlns:a16="http://schemas.microsoft.com/office/drawing/2014/main" val="2696276990"/>
                    </a:ext>
                  </a:extLst>
                </a:gridCol>
                <a:gridCol w="384209">
                  <a:extLst>
                    <a:ext uri="{9D8B030D-6E8A-4147-A177-3AD203B41FA5}">
                      <a16:colId xmlns:a16="http://schemas.microsoft.com/office/drawing/2014/main" val="3101636722"/>
                    </a:ext>
                  </a:extLst>
                </a:gridCol>
                <a:gridCol w="702553">
                  <a:extLst>
                    <a:ext uri="{9D8B030D-6E8A-4147-A177-3AD203B41FA5}">
                      <a16:colId xmlns:a16="http://schemas.microsoft.com/office/drawing/2014/main" val="437179783"/>
                    </a:ext>
                  </a:extLst>
                </a:gridCol>
                <a:gridCol w="677451">
                  <a:extLst>
                    <a:ext uri="{9D8B030D-6E8A-4147-A177-3AD203B41FA5}">
                      <a16:colId xmlns:a16="http://schemas.microsoft.com/office/drawing/2014/main" val="3792049600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3389682136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3610864084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1676567113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82930655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208198866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649861496"/>
                    </a:ext>
                  </a:extLst>
                </a:gridCol>
                <a:gridCol w="687320">
                  <a:extLst>
                    <a:ext uri="{9D8B030D-6E8A-4147-A177-3AD203B41FA5}">
                      <a16:colId xmlns:a16="http://schemas.microsoft.com/office/drawing/2014/main" val="60869987"/>
                    </a:ext>
                  </a:extLst>
                </a:gridCol>
              </a:tblGrid>
              <a:tr h="604607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9463"/>
                  </a:ext>
                </a:extLst>
              </a:tr>
              <a:tr h="604607"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61308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81F9920D-2755-A84E-9E9C-A2C1E910881E}"/>
              </a:ext>
            </a:extLst>
          </p:cNvPr>
          <p:cNvGraphicFramePr>
            <a:graphicFrameLocks noGrp="1"/>
          </p:cNvGraphicFramePr>
          <p:nvPr/>
        </p:nvGraphicFramePr>
        <p:xfrm>
          <a:off x="2577726" y="1273810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665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3156665">
                  <a:extLst>
                    <a:ext uri="{9D8B030D-6E8A-4147-A177-3AD203B41FA5}">
                      <a16:colId xmlns:a16="http://schemas.microsoft.com/office/drawing/2014/main" val="854999549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E31FAC7B-A955-CF4C-B743-E22132CB61B5}"/>
              </a:ext>
            </a:extLst>
          </p:cNvPr>
          <p:cNvGraphicFramePr>
            <a:graphicFrameLocks noGrp="1"/>
          </p:cNvGraphicFramePr>
          <p:nvPr/>
        </p:nvGraphicFramePr>
        <p:xfrm>
          <a:off x="2577726" y="2190030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443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2104444">
                  <a:extLst>
                    <a:ext uri="{9D8B030D-6E8A-4147-A177-3AD203B41FA5}">
                      <a16:colId xmlns:a16="http://schemas.microsoft.com/office/drawing/2014/main" val="1235805767"/>
                    </a:ext>
                  </a:extLst>
                </a:gridCol>
                <a:gridCol w="2104443">
                  <a:extLst>
                    <a:ext uri="{9D8B030D-6E8A-4147-A177-3AD203B41FA5}">
                      <a16:colId xmlns:a16="http://schemas.microsoft.com/office/drawing/2014/main" val="2822665588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304709A6-DF97-2446-8478-05366CCF0AB2}"/>
              </a:ext>
            </a:extLst>
          </p:cNvPr>
          <p:cNvGraphicFramePr>
            <a:graphicFrameLocks noGrp="1"/>
          </p:cNvGraphicFramePr>
          <p:nvPr/>
        </p:nvGraphicFramePr>
        <p:xfrm>
          <a:off x="2577726" y="3126696"/>
          <a:ext cx="6313332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333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1578333">
                  <a:extLst>
                    <a:ext uri="{9D8B030D-6E8A-4147-A177-3AD203B41FA5}">
                      <a16:colId xmlns:a16="http://schemas.microsoft.com/office/drawing/2014/main" val="1771800437"/>
                    </a:ext>
                  </a:extLst>
                </a:gridCol>
                <a:gridCol w="1578333">
                  <a:extLst>
                    <a:ext uri="{9D8B030D-6E8A-4147-A177-3AD203B41FA5}">
                      <a16:colId xmlns:a16="http://schemas.microsoft.com/office/drawing/2014/main" val="3452930123"/>
                    </a:ext>
                  </a:extLst>
                </a:gridCol>
                <a:gridCol w="1578333">
                  <a:extLst>
                    <a:ext uri="{9D8B030D-6E8A-4147-A177-3AD203B41FA5}">
                      <a16:colId xmlns:a16="http://schemas.microsoft.com/office/drawing/2014/main" val="313001560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AD8CDCF2-EBDD-1047-ABC5-40082310854C}"/>
              </a:ext>
            </a:extLst>
          </p:cNvPr>
          <p:cNvGraphicFramePr>
            <a:graphicFrameLocks noGrp="1"/>
          </p:cNvGraphicFramePr>
          <p:nvPr/>
        </p:nvGraphicFramePr>
        <p:xfrm>
          <a:off x="2624189" y="4226317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666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1262666">
                  <a:extLst>
                    <a:ext uri="{9D8B030D-6E8A-4147-A177-3AD203B41FA5}">
                      <a16:colId xmlns:a16="http://schemas.microsoft.com/office/drawing/2014/main" val="1920630963"/>
                    </a:ext>
                  </a:extLst>
                </a:gridCol>
                <a:gridCol w="1262666">
                  <a:extLst>
                    <a:ext uri="{9D8B030D-6E8A-4147-A177-3AD203B41FA5}">
                      <a16:colId xmlns:a16="http://schemas.microsoft.com/office/drawing/2014/main" val="1508366820"/>
                    </a:ext>
                  </a:extLst>
                </a:gridCol>
                <a:gridCol w="1262666">
                  <a:extLst>
                    <a:ext uri="{9D8B030D-6E8A-4147-A177-3AD203B41FA5}">
                      <a16:colId xmlns:a16="http://schemas.microsoft.com/office/drawing/2014/main" val="3868774135"/>
                    </a:ext>
                  </a:extLst>
                </a:gridCol>
                <a:gridCol w="1262666">
                  <a:extLst>
                    <a:ext uri="{9D8B030D-6E8A-4147-A177-3AD203B41FA5}">
                      <a16:colId xmlns:a16="http://schemas.microsoft.com/office/drawing/2014/main" val="2017674641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14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-102997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403146" y="282512"/>
            <a:ext cx="687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What do you know about this 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A13380-F916-F94D-8182-3CA77B031E2A}"/>
              </a:ext>
            </a:extLst>
          </p:cNvPr>
          <p:cNvSpPr txBox="1"/>
          <p:nvPr/>
        </p:nvSpPr>
        <p:spPr>
          <a:xfrm>
            <a:off x="2294898" y="2994822"/>
            <a:ext cx="687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100%</a:t>
            </a: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85C7F0BF-BBCF-6345-9471-1CDC2D7CF2CD}"/>
              </a:ext>
            </a:extLst>
          </p:cNvPr>
          <p:cNvSpPr/>
          <p:nvPr/>
        </p:nvSpPr>
        <p:spPr>
          <a:xfrm>
            <a:off x="4582610" y="2118167"/>
            <a:ext cx="2304327" cy="2338086"/>
          </a:xfrm>
          <a:prstGeom prst="don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-53540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>
            <a:extLst>
              <a:ext uri="{FF2B5EF4-FFF2-40B4-BE49-F238E27FC236}">
                <a16:creationId xmlns:a16="http://schemas.microsoft.com/office/drawing/2014/main" id="{9F3B6863-8A45-BB49-8F22-26BB5D1A836D}"/>
              </a:ext>
            </a:extLst>
          </p:cNvPr>
          <p:cNvSpPr/>
          <p:nvPr/>
        </p:nvSpPr>
        <p:spPr>
          <a:xfrm>
            <a:off x="-15955" y="707733"/>
            <a:ext cx="1773045" cy="1309447"/>
          </a:xfrm>
          <a:prstGeom prst="bevel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36458" y="889744"/>
            <a:ext cx="1583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Fractions</a:t>
            </a:r>
          </a:p>
          <a:p>
            <a:r>
              <a:rPr lang="en-US" dirty="0">
                <a:latin typeface="Avenir Book" panose="02000503020000020003" pitchFamily="2" charset="0"/>
              </a:rPr>
              <a:t>Percentages</a:t>
            </a:r>
          </a:p>
          <a:p>
            <a:r>
              <a:rPr lang="en-US" dirty="0">
                <a:latin typeface="Avenir Book" panose="02000503020000020003" pitchFamily="2" charset="0"/>
              </a:rPr>
              <a:t>Decimals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8C83EB27-F069-2C49-BBF2-FDCC917ED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95" y="3548335"/>
            <a:ext cx="604607" cy="604607"/>
          </a:xfrm>
          <a:prstGeom prst="rect">
            <a:avLst/>
          </a:prstGeom>
        </p:spPr>
      </p:pic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C3685A30-DA0C-F543-B680-235BDEA58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73453"/>
              </p:ext>
            </p:extLst>
          </p:nvPr>
        </p:nvGraphicFramePr>
        <p:xfrm>
          <a:off x="2455063" y="5167171"/>
          <a:ext cx="662203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349">
                  <a:extLst>
                    <a:ext uri="{9D8B030D-6E8A-4147-A177-3AD203B41FA5}">
                      <a16:colId xmlns:a16="http://schemas.microsoft.com/office/drawing/2014/main" val="2696276990"/>
                    </a:ext>
                  </a:extLst>
                </a:gridCol>
                <a:gridCol w="622793">
                  <a:extLst>
                    <a:ext uri="{9D8B030D-6E8A-4147-A177-3AD203B41FA5}">
                      <a16:colId xmlns:a16="http://schemas.microsoft.com/office/drawing/2014/main" val="3101636722"/>
                    </a:ext>
                  </a:extLst>
                </a:gridCol>
                <a:gridCol w="1587786">
                  <a:extLst>
                    <a:ext uri="{9D8B030D-6E8A-4147-A177-3AD203B41FA5}">
                      <a16:colId xmlns:a16="http://schemas.microsoft.com/office/drawing/2014/main" val="437179783"/>
                    </a:ext>
                  </a:extLst>
                </a:gridCol>
                <a:gridCol w="619089">
                  <a:extLst>
                    <a:ext uri="{9D8B030D-6E8A-4147-A177-3AD203B41FA5}">
                      <a16:colId xmlns:a16="http://schemas.microsoft.com/office/drawing/2014/main" val="3792049600"/>
                    </a:ext>
                  </a:extLst>
                </a:gridCol>
                <a:gridCol w="946005">
                  <a:extLst>
                    <a:ext uri="{9D8B030D-6E8A-4147-A177-3AD203B41FA5}">
                      <a16:colId xmlns:a16="http://schemas.microsoft.com/office/drawing/2014/main" val="3389682136"/>
                    </a:ext>
                  </a:extLst>
                </a:gridCol>
                <a:gridCol w="698827">
                  <a:extLst>
                    <a:ext uri="{9D8B030D-6E8A-4147-A177-3AD203B41FA5}">
                      <a16:colId xmlns:a16="http://schemas.microsoft.com/office/drawing/2014/main" val="3610864084"/>
                    </a:ext>
                  </a:extLst>
                </a:gridCol>
                <a:gridCol w="1193183">
                  <a:extLst>
                    <a:ext uri="{9D8B030D-6E8A-4147-A177-3AD203B41FA5}">
                      <a16:colId xmlns:a16="http://schemas.microsoft.com/office/drawing/2014/main" val="1676567113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9463"/>
                  </a:ext>
                </a:extLst>
              </a:tr>
              <a:tr h="60460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61308"/>
                  </a:ext>
                </a:extLst>
              </a:tr>
            </a:tbl>
          </a:graphicData>
        </a:graphic>
      </p:graphicFrame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5A80F5DA-479A-C146-940C-7BDA58EBB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98993"/>
              </p:ext>
            </p:extLst>
          </p:nvPr>
        </p:nvGraphicFramePr>
        <p:xfrm>
          <a:off x="2455063" y="1554376"/>
          <a:ext cx="6313330" cy="60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333">
                  <a:extLst>
                    <a:ext uri="{9D8B030D-6E8A-4147-A177-3AD203B41FA5}">
                      <a16:colId xmlns:a16="http://schemas.microsoft.com/office/drawing/2014/main" val="3715595341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2546008811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1525202399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2829751207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1738632917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2693401924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2660805117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3605137290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2853765279"/>
                    </a:ext>
                  </a:extLst>
                </a:gridCol>
                <a:gridCol w="631333">
                  <a:extLst>
                    <a:ext uri="{9D8B030D-6E8A-4147-A177-3AD203B41FA5}">
                      <a16:colId xmlns:a16="http://schemas.microsoft.com/office/drawing/2014/main" val="578326040"/>
                    </a:ext>
                  </a:extLst>
                </a:gridCol>
              </a:tblGrid>
              <a:tr h="604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758"/>
                  </a:ext>
                </a:extLst>
              </a:tr>
            </a:tbl>
          </a:graphicData>
        </a:graphic>
      </p:graphicFrame>
      <p:pic>
        <p:nvPicPr>
          <p:cNvPr id="8" name="Picture 7" descr="A picture containing building, brick&#10;&#10;Description automatically generated">
            <a:extLst>
              <a:ext uri="{FF2B5EF4-FFF2-40B4-BE49-F238E27FC236}">
                <a16:creationId xmlns:a16="http://schemas.microsoft.com/office/drawing/2014/main" id="{016FEC48-0087-5A4E-8888-2DDF5D678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52" y="2058003"/>
            <a:ext cx="3245621" cy="3245621"/>
          </a:xfrm>
          <a:prstGeom prst="rect">
            <a:avLst/>
          </a:prstGeom>
        </p:spPr>
      </p:pic>
      <p:pic>
        <p:nvPicPr>
          <p:cNvPr id="11" name="Picture 10" descr="A picture containing building, clock, light, tower&#10;&#10;Description automatically generated">
            <a:extLst>
              <a:ext uri="{FF2B5EF4-FFF2-40B4-BE49-F238E27FC236}">
                <a16:creationId xmlns:a16="http://schemas.microsoft.com/office/drawing/2014/main" id="{322EBB84-515F-6D41-A87A-22A236F26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839" y="2410136"/>
            <a:ext cx="1929626" cy="27366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3FCD6A-6A7C-494A-85FC-999D93A8D283}"/>
              </a:ext>
            </a:extLst>
          </p:cNvPr>
          <p:cNvSpPr txBox="1"/>
          <p:nvPr/>
        </p:nvSpPr>
        <p:spPr>
          <a:xfrm>
            <a:off x="2165273" y="286901"/>
            <a:ext cx="75042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FD8E1"/>
                </a:solidFill>
                <a:latin typeface="Avenir Book" panose="02000503020000020003" pitchFamily="2" charset="0"/>
              </a:rPr>
              <a:t>These concepts are taught in the Maths Mega Kit… 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52A1-67BC-6341-A4CA-B5CF6FD7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370" y="263902"/>
            <a:ext cx="6375722" cy="828918"/>
          </a:xfrm>
        </p:spPr>
        <p:txBody>
          <a:bodyPr anchor="b">
            <a:normAutofit/>
          </a:bodyPr>
          <a:lstStyle/>
          <a:p>
            <a:pPr algn="ctr"/>
            <a:r>
              <a:rPr lang="en-US" sz="4000" i="0" dirty="0">
                <a:latin typeface="Arial Rounded MT Bold" panose="020F0704030504030204" pitchFamily="34" charset="77"/>
              </a:rPr>
              <a:t>Teaching Fractions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0C7485-5172-1444-80B9-2B75F534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715" y="4771644"/>
            <a:ext cx="3265168" cy="1836657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BD4DEB4-6602-4E1C-B77E-30DD5F212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7286" y="1540586"/>
            <a:ext cx="3821670" cy="2053524"/>
          </a:xfrm>
        </p:spPr>
        <p:txBody>
          <a:bodyPr>
            <a:noAutofit/>
          </a:bodyPr>
          <a:lstStyle/>
          <a:p>
            <a:r>
              <a:rPr lang="en-US" sz="1400" b="1" dirty="0"/>
              <a:t>TEACHER TRAINING;</a:t>
            </a:r>
          </a:p>
          <a:p>
            <a:r>
              <a:rPr lang="en-US" sz="1400" dirty="0"/>
              <a:t>Learn to create your own PowerPoints and interactive slides;</a:t>
            </a:r>
          </a:p>
          <a:p>
            <a:r>
              <a:rPr lang="en-US" sz="1400" dirty="0"/>
              <a:t>Use the PowerPoint immediately once you download;</a:t>
            </a:r>
          </a:p>
          <a:p>
            <a:r>
              <a:rPr lang="en-US" sz="1400" dirty="0"/>
              <a:t>Build confidence in teaching tricky maths concepts;</a:t>
            </a:r>
          </a:p>
          <a:p>
            <a:endParaRPr lang="en-US" sz="1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360B3F-5D9E-3A42-BD7F-6662590B63B5}"/>
              </a:ext>
            </a:extLst>
          </p:cNvPr>
          <p:cNvSpPr txBox="1">
            <a:spLocks/>
          </p:cNvSpPr>
          <p:nvPr/>
        </p:nvSpPr>
        <p:spPr>
          <a:xfrm>
            <a:off x="4819774" y="1071027"/>
            <a:ext cx="5488377" cy="544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50" rtl="0" eaLnBrk="1" latinLnBrk="0" hangingPunct="1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1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PART OF THE MATHS MEGA KIT +  ONLINE COURSE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74B77-C029-404E-9BF3-EA6DC22C9210}"/>
              </a:ext>
            </a:extLst>
          </p:cNvPr>
          <p:cNvSpPr txBox="1"/>
          <p:nvPr/>
        </p:nvSpPr>
        <p:spPr>
          <a:xfrm>
            <a:off x="4741715" y="3818853"/>
            <a:ext cx="5040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Access details here:</a:t>
            </a:r>
          </a:p>
          <a:p>
            <a:r>
              <a:rPr lang="en-US" dirty="0">
                <a:latin typeface="Avenir Book" panose="02000503020000020003" pitchFamily="2" charset="0"/>
                <a:hlinkClick r:id="rId3"/>
              </a:rPr>
              <a:t>https://www.boosteducation.com.au/product-page/maths-mega-kit</a:t>
            </a:r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6279456-F823-E446-BF86-9186B5F5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4" y="3497110"/>
            <a:ext cx="3311913" cy="3311913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C7A84F8-616C-7F4D-A941-4D4A269B7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4" y="131556"/>
            <a:ext cx="3311912" cy="331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52A1-67BC-6341-A4CA-B5CF6FD7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370" y="263902"/>
            <a:ext cx="6375722" cy="884674"/>
          </a:xfrm>
        </p:spPr>
        <p:txBody>
          <a:bodyPr anchor="b">
            <a:normAutofit/>
          </a:bodyPr>
          <a:lstStyle/>
          <a:p>
            <a:pPr algn="ctr"/>
            <a:r>
              <a:rPr lang="en-US" sz="4000" i="0" dirty="0">
                <a:latin typeface="Arial Rounded MT Bold" panose="020F0704030504030204" pitchFamily="34" charset="77"/>
              </a:rPr>
              <a:t>Teaching Fractions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0C7485-5172-1444-80B9-2B75F534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005" y="4371207"/>
            <a:ext cx="3265168" cy="1836657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BD4DEB4-6602-4E1C-B77E-30DD5F212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1150" y="1568464"/>
            <a:ext cx="3993572" cy="2053524"/>
          </a:xfrm>
        </p:spPr>
        <p:txBody>
          <a:bodyPr>
            <a:noAutofit/>
          </a:bodyPr>
          <a:lstStyle/>
          <a:p>
            <a:r>
              <a:rPr lang="en-US" sz="1400" b="1" dirty="0"/>
              <a:t>TEACHER TRAINING;</a:t>
            </a:r>
          </a:p>
          <a:p>
            <a:r>
              <a:rPr lang="en-US" sz="1400" dirty="0"/>
              <a:t>Learn to create your own PowerPoints and interactive slides;</a:t>
            </a:r>
          </a:p>
          <a:p>
            <a:r>
              <a:rPr lang="en-US" sz="1400" dirty="0"/>
              <a:t>Use the PowerPoint immediately once you download;</a:t>
            </a:r>
          </a:p>
          <a:p>
            <a:r>
              <a:rPr lang="en-US" sz="1400" dirty="0"/>
              <a:t>Build confidence in teaching tricky maths concepts;</a:t>
            </a:r>
          </a:p>
          <a:p>
            <a:endParaRPr lang="en-US" sz="1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360B3F-5D9E-3A42-BD7F-6662590B63B5}"/>
              </a:ext>
            </a:extLst>
          </p:cNvPr>
          <p:cNvSpPr txBox="1">
            <a:spLocks/>
          </p:cNvSpPr>
          <p:nvPr/>
        </p:nvSpPr>
        <p:spPr>
          <a:xfrm>
            <a:off x="5070086" y="1166506"/>
            <a:ext cx="5488377" cy="544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50" rtl="0" eaLnBrk="1" latinLnBrk="0" hangingPunct="1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1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50" rtl="0" eaLnBrk="1" latinLnBrk="0" hangingPunct="1">
              <a:lnSpc>
                <a:spcPct val="10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PART OF THE MATHS MEGA KIT +  ONLINE COURSE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74B77-C029-404E-9BF3-EA6DC22C9210}"/>
              </a:ext>
            </a:extLst>
          </p:cNvPr>
          <p:cNvSpPr txBox="1"/>
          <p:nvPr/>
        </p:nvSpPr>
        <p:spPr>
          <a:xfrm>
            <a:off x="4687570" y="3751945"/>
            <a:ext cx="5040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Access details here:</a:t>
            </a:r>
          </a:p>
          <a:p>
            <a:r>
              <a:rPr lang="en-US" dirty="0">
                <a:latin typeface="Avenir Book" panose="02000503020000020003" pitchFamily="2" charset="0"/>
                <a:hlinkClick r:id="rId3"/>
              </a:rPr>
              <a:t>https://www.boosteducation.com.au/product-page/maths-mega-kit</a:t>
            </a:r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2" name="Picture 11" descr="Diagram, text&#10;&#10;Description automatically generated">
            <a:extLst>
              <a:ext uri="{FF2B5EF4-FFF2-40B4-BE49-F238E27FC236}">
                <a16:creationId xmlns:a16="http://schemas.microsoft.com/office/drawing/2014/main" id="{FB55EF2D-6CB7-7348-9BCE-24944266D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7" y="3497110"/>
            <a:ext cx="3311912" cy="3311912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6D271984-31B9-4A4A-8118-8204125DB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7" y="117088"/>
            <a:ext cx="3311912" cy="331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52A1-67BC-6341-A4CA-B5CF6FD7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053" y="0"/>
            <a:ext cx="3620947" cy="3179566"/>
          </a:xfrm>
        </p:spPr>
        <p:txBody>
          <a:bodyPr anchor="b">
            <a:normAutofit/>
          </a:bodyPr>
          <a:lstStyle/>
          <a:p>
            <a:pPr algn="ctr"/>
            <a:r>
              <a:rPr lang="en-US" i="0" dirty="0">
                <a:latin typeface="Arial Rounded MT Bold" panose="020F0704030504030204" pitchFamily="34" charset="77"/>
              </a:rPr>
              <a:t>Language Support</a:t>
            </a:r>
            <a:br>
              <a:rPr lang="en-US" i="0" dirty="0">
                <a:latin typeface="Arial Rounded MT Bold" panose="020F0704030504030204" pitchFamily="34" charset="77"/>
              </a:rPr>
            </a:br>
            <a:r>
              <a:rPr lang="en-US" i="0" dirty="0">
                <a:latin typeface="Arial Rounded MT Bold" panose="020F0704030504030204" pitchFamily="34" charset="77"/>
              </a:rPr>
              <a:t>&amp;</a:t>
            </a:r>
            <a:br>
              <a:rPr lang="en-US" i="0" dirty="0">
                <a:latin typeface="Arial Rounded MT Bold" panose="020F0704030504030204" pitchFamily="34" charset="77"/>
              </a:rPr>
            </a:br>
            <a:r>
              <a:rPr lang="en-US" i="0" dirty="0">
                <a:latin typeface="Arial Rounded MT Bold" panose="020F0704030504030204" pitchFamily="34" charset="77"/>
              </a:rPr>
              <a:t>Conditioning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0C7485-5172-1444-80B9-2B75F534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42" y="4707367"/>
            <a:ext cx="3265168" cy="1836657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BD4DEB4-6602-4E1C-B77E-30DD5F212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642" y="489030"/>
            <a:ext cx="3821670" cy="5879940"/>
          </a:xfrm>
        </p:spPr>
        <p:txBody>
          <a:bodyPr>
            <a:noAutofit/>
          </a:bodyPr>
          <a:lstStyle/>
          <a:p>
            <a:r>
              <a:rPr lang="en-US" sz="1400" dirty="0"/>
              <a:t>When introducing new concepts to students, I highly encourage all teachers to spend time exploring the language that students use and the meanings behind different words.</a:t>
            </a:r>
          </a:p>
          <a:p>
            <a:r>
              <a:rPr lang="en-US" sz="1400" dirty="0"/>
              <a:t>This is due to the fact that everyone has different meanings around concepts, words, symbols, images </a:t>
            </a:r>
            <a:r>
              <a:rPr lang="en-US" sz="1400" dirty="0" err="1"/>
              <a:t>etc</a:t>
            </a:r>
            <a:r>
              <a:rPr lang="en-US" sz="1400" dirty="0"/>
              <a:t>… which NLP (neuro linguistic programming) research and psychology refers to as “conditioning”. </a:t>
            </a:r>
          </a:p>
          <a:p>
            <a:r>
              <a:rPr lang="en-US" sz="1400" dirty="0"/>
              <a:t>We each have our own conditioning which heavily relies on our own experiences in life, which are unique as our finger prints!</a:t>
            </a:r>
          </a:p>
          <a:p>
            <a:r>
              <a:rPr lang="en-US" sz="1400" dirty="0"/>
              <a:t>Therefore, clearing up definitions and validating meanings about topics is one of the vital early steps as a teacher, to close the gaps in the learning.</a:t>
            </a:r>
          </a:p>
          <a:p>
            <a:r>
              <a:rPr lang="en-US" sz="1400" dirty="0"/>
              <a:t>It also provides the opportunity for you as teacher to find out ‘where’ your students are at and what a ‘point of reference’ could be as you collect their prior knowledge and understandings.</a:t>
            </a:r>
          </a:p>
        </p:txBody>
      </p:sp>
    </p:spTree>
    <p:extLst>
      <p:ext uri="{BB962C8B-B14F-4D97-AF65-F5344CB8AC3E}">
        <p14:creationId xmlns:p14="http://schemas.microsoft.com/office/powerpoint/2010/main" val="167583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0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189571" y="587929"/>
            <a:ext cx="1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FRACTIONS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0F0A710-1CEF-664A-9320-D42F7670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610" y="415597"/>
            <a:ext cx="8655565" cy="1083329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entury Gothic" panose="020B0502020202020204" pitchFamily="34" charset="0"/>
              </a:rPr>
              <a:t>Learning Framework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437BB-F6ED-564C-A4C0-0EF9DE1D23E5}"/>
              </a:ext>
            </a:extLst>
          </p:cNvPr>
          <p:cNvSpPr txBox="1"/>
          <p:nvPr/>
        </p:nvSpPr>
        <p:spPr>
          <a:xfrm>
            <a:off x="2073893" y="1578235"/>
            <a:ext cx="7517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Collect Prior Knowledge </a:t>
            </a:r>
          </a:p>
          <a:p>
            <a:r>
              <a:rPr lang="en-US" dirty="0">
                <a:latin typeface="Avenir Book" panose="02000503020000020003" pitchFamily="2" charset="0"/>
              </a:rPr>
              <a:t>(pre-test as whole class or work sample)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Discuss all Meanings around an Example of a fraction or ’parts of’</a:t>
            </a:r>
          </a:p>
          <a:p>
            <a:r>
              <a:rPr lang="en-US" dirty="0">
                <a:latin typeface="Avenir Book" panose="02000503020000020003" pitchFamily="2" charset="0"/>
              </a:rPr>
              <a:t>(could be a word problem or a number or an image or maths symbol)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Explore ‘why would we need to know this’ &amp; if it links to previous work the class have explored – </a:t>
            </a:r>
            <a:r>
              <a:rPr lang="en-US" dirty="0" err="1">
                <a:latin typeface="Avenir Book" panose="02000503020000020003" pitchFamily="2" charset="0"/>
              </a:rPr>
              <a:t>ie</a:t>
            </a:r>
            <a:r>
              <a:rPr lang="en-US" dirty="0">
                <a:latin typeface="Avenir Book" panose="02000503020000020003" pitchFamily="2" charset="0"/>
              </a:rPr>
              <a:t>, percentages ?</a:t>
            </a:r>
          </a:p>
          <a:p>
            <a:r>
              <a:rPr lang="en-US" dirty="0">
                <a:latin typeface="Avenir Book" panose="02000503020000020003" pitchFamily="2" charset="0"/>
              </a:rPr>
              <a:t>(make predictions and talk about real life situations)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Deconstruct A Problem + Apply New Concept</a:t>
            </a:r>
          </a:p>
          <a:p>
            <a:r>
              <a:rPr lang="en-US" dirty="0">
                <a:latin typeface="Avenir Book" panose="02000503020000020003" pitchFamily="2" charset="0"/>
              </a:rPr>
              <a:t>(model in whole class and repeat in groups)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Discuss a ‘stretch’ or new knowledge from the lesson</a:t>
            </a:r>
          </a:p>
          <a:p>
            <a:r>
              <a:rPr lang="en-US" dirty="0">
                <a:latin typeface="Avenir Book" panose="02000503020000020003" pitchFamily="2" charset="0"/>
              </a:rPr>
              <a:t>(discuss the ‘how’ to keep a record of what they learn for future)</a:t>
            </a:r>
          </a:p>
        </p:txBody>
      </p:sp>
    </p:spTree>
    <p:extLst>
      <p:ext uri="{BB962C8B-B14F-4D97-AF65-F5344CB8AC3E}">
        <p14:creationId xmlns:p14="http://schemas.microsoft.com/office/powerpoint/2010/main" val="65140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0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189571" y="1498926"/>
            <a:ext cx="1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FRACTIONS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0F0A710-1CEF-664A-9320-D42F7670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610" y="415597"/>
            <a:ext cx="8655565" cy="1083329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entury Gothic" panose="020B0502020202020204" pitchFamily="34" charset="0"/>
              </a:rPr>
              <a:t>Language Support + Scaffolding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437BB-F6ED-564C-A4C0-0EF9DE1D23E5}"/>
              </a:ext>
            </a:extLst>
          </p:cNvPr>
          <p:cNvSpPr txBox="1"/>
          <p:nvPr/>
        </p:nvSpPr>
        <p:spPr>
          <a:xfrm>
            <a:off x="2050744" y="2033872"/>
            <a:ext cx="7517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Collect words and language used for the age group you are teaching;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Use terms interchangeably and support students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Explore ‘why would we need to know this’</a:t>
            </a:r>
          </a:p>
          <a:p>
            <a:r>
              <a:rPr lang="en-US" dirty="0">
                <a:latin typeface="Avenir Book" panose="02000503020000020003" pitchFamily="2" charset="0"/>
              </a:rPr>
              <a:t>(make predictions and apply to real life situations)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Discuss the use of an Anchor Chart</a:t>
            </a:r>
          </a:p>
          <a:p>
            <a:r>
              <a:rPr lang="en-US" dirty="0">
                <a:latin typeface="Avenir Book" panose="02000503020000020003" pitchFamily="2" charset="0"/>
              </a:rPr>
              <a:t>(discuss the ‘how’ to keep a record of what they learn for future)</a:t>
            </a:r>
          </a:p>
        </p:txBody>
      </p:sp>
    </p:spTree>
    <p:extLst>
      <p:ext uri="{BB962C8B-B14F-4D97-AF65-F5344CB8AC3E}">
        <p14:creationId xmlns:p14="http://schemas.microsoft.com/office/powerpoint/2010/main" val="192734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-102997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449445" y="375110"/>
            <a:ext cx="6698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venir Book" panose="02000503020000020003" pitchFamily="2" charset="0"/>
              </a:rPr>
              <a:t>HOW CAN WE SPLIT THE CAKE?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pic>
        <p:nvPicPr>
          <p:cNvPr id="11" name="Picture 10" descr="A slice of birthday cake on a plate&#10;&#10;Description automatically generated">
            <a:extLst>
              <a:ext uri="{FF2B5EF4-FFF2-40B4-BE49-F238E27FC236}">
                <a16:creationId xmlns:a16="http://schemas.microsoft.com/office/drawing/2014/main" id="{52628698-435C-A14A-B80D-35A14B03D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13878" y="2572234"/>
            <a:ext cx="4431338" cy="39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0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-102997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403146" y="282512"/>
            <a:ext cx="667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HOW CAN WE SPLIT THE CAKE?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BEE5B1-0ED2-A742-A023-3A76A074E82D}"/>
              </a:ext>
            </a:extLst>
          </p:cNvPr>
          <p:cNvSpPr/>
          <p:nvPr/>
        </p:nvSpPr>
        <p:spPr>
          <a:xfrm>
            <a:off x="3044140" y="1254346"/>
            <a:ext cx="5150735" cy="498440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59B2A2-5423-B24A-BBCE-86205816E15B}"/>
              </a:ext>
            </a:extLst>
          </p:cNvPr>
          <p:cNvSpPr/>
          <p:nvPr/>
        </p:nvSpPr>
        <p:spPr>
          <a:xfrm>
            <a:off x="3482047" y="1599446"/>
            <a:ext cx="4274917" cy="429420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923B1B-9CED-B841-8460-A75D78A0B869}"/>
              </a:ext>
            </a:extLst>
          </p:cNvPr>
          <p:cNvSpPr/>
          <p:nvPr/>
        </p:nvSpPr>
        <p:spPr>
          <a:xfrm>
            <a:off x="3772377" y="1855158"/>
            <a:ext cx="3694256" cy="378278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7C6891-3DFC-E44F-862A-8BA12700357B}"/>
              </a:ext>
            </a:extLst>
          </p:cNvPr>
          <p:cNvSpPr/>
          <p:nvPr/>
        </p:nvSpPr>
        <p:spPr>
          <a:xfrm>
            <a:off x="4074046" y="2262253"/>
            <a:ext cx="3090917" cy="296859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FF2542-0ECE-2748-94AB-08BD7FF09A1A}"/>
              </a:ext>
            </a:extLst>
          </p:cNvPr>
          <p:cNvSpPr/>
          <p:nvPr/>
        </p:nvSpPr>
        <p:spPr>
          <a:xfrm>
            <a:off x="4455167" y="2605934"/>
            <a:ext cx="2339173" cy="2243859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3632E4-126A-F940-91DA-16DC2AF02D0B}"/>
              </a:ext>
            </a:extLst>
          </p:cNvPr>
          <p:cNvSpPr/>
          <p:nvPr/>
        </p:nvSpPr>
        <p:spPr>
          <a:xfrm>
            <a:off x="4734889" y="2862508"/>
            <a:ext cx="1770084" cy="1709494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0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AF8E1-7255-B749-B7BD-55813E7A2295}"/>
              </a:ext>
            </a:extLst>
          </p:cNvPr>
          <p:cNvSpPr/>
          <p:nvPr/>
        </p:nvSpPr>
        <p:spPr>
          <a:xfrm>
            <a:off x="-102997" y="0"/>
            <a:ext cx="1876042" cy="6858000"/>
          </a:xfrm>
          <a:prstGeom prst="rect">
            <a:avLst/>
          </a:prstGeom>
          <a:solidFill>
            <a:srgbClr val="EF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0AFB6-81F9-7846-BFED-88830D17B5C6}"/>
              </a:ext>
            </a:extLst>
          </p:cNvPr>
          <p:cNvSpPr txBox="1"/>
          <p:nvPr/>
        </p:nvSpPr>
        <p:spPr>
          <a:xfrm>
            <a:off x="2403146" y="282512"/>
            <a:ext cx="667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HOW CAN WE SPLIT THE CAKE?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9D4EE-32D5-AD48-B8B5-8B1FF470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860" y="5548553"/>
            <a:ext cx="2327905" cy="130944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BEE5B1-0ED2-A742-A023-3A76A074E82D}"/>
              </a:ext>
            </a:extLst>
          </p:cNvPr>
          <p:cNvSpPr/>
          <p:nvPr/>
        </p:nvSpPr>
        <p:spPr>
          <a:xfrm>
            <a:off x="3287208" y="1323795"/>
            <a:ext cx="5150735" cy="498440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491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AnalogousFromRegularSeed_2SEEDS">
      <a:dk1>
        <a:srgbClr val="000000"/>
      </a:dk1>
      <a:lt1>
        <a:srgbClr val="FFFFFF"/>
      </a:lt1>
      <a:dk2>
        <a:srgbClr val="243841"/>
      </a:dk2>
      <a:lt2>
        <a:srgbClr val="E2E8E6"/>
      </a:lt2>
      <a:accent1>
        <a:srgbClr val="B13B63"/>
      </a:accent1>
      <a:accent2>
        <a:srgbClr val="C34DA6"/>
      </a:accent2>
      <a:accent3>
        <a:srgbClr val="C3564D"/>
      </a:accent3>
      <a:accent4>
        <a:srgbClr val="3BB13B"/>
      </a:accent4>
      <a:accent5>
        <a:srgbClr val="48B777"/>
      </a:accent5>
      <a:accent6>
        <a:srgbClr val="3BB19E"/>
      </a:accent6>
      <a:hlink>
        <a:srgbClr val="319472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EEFF1D1-8E92-0240-AA0D-18091274DFD1}" vid="{88A733C0-94DC-0D49-8AAA-C27A849D3E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976</Words>
  <Application>Microsoft Macintosh PowerPoint</Application>
  <PresentationFormat>A4 Paper (210x297 mm)</PresentationFormat>
  <Paragraphs>199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Avenir Book</vt:lpstr>
      <vt:lpstr>Avenir Light</vt:lpstr>
      <vt:lpstr>Century Gothic</vt:lpstr>
      <vt:lpstr>Elephant</vt:lpstr>
      <vt:lpstr>Wingdings</vt:lpstr>
      <vt:lpstr>Theme1</vt:lpstr>
      <vt:lpstr>From The Author…</vt:lpstr>
      <vt:lpstr>Teaching Fractions</vt:lpstr>
      <vt:lpstr>Teaching Fractions</vt:lpstr>
      <vt:lpstr>Language Support &amp; Conditioning</vt:lpstr>
      <vt:lpstr>Learning Framework</vt:lpstr>
      <vt:lpstr>Language Support + Scaffolding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1.0</vt:lpstr>
      <vt:lpstr>PowerPoint Presentation</vt:lpstr>
      <vt:lpstr>PowerPoint Presentation</vt:lpstr>
      <vt:lpstr>PowerPoint Presentation</vt:lpstr>
      <vt:lpstr>PowerPoint Presentation</vt:lpstr>
      <vt:lpstr>Teaching Fractions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Support</dc:title>
  <dc:creator>Rachel Wills</dc:creator>
  <cp:lastModifiedBy>Rachel Wills</cp:lastModifiedBy>
  <cp:revision>16</cp:revision>
  <dcterms:created xsi:type="dcterms:W3CDTF">2020-10-19T04:48:30Z</dcterms:created>
  <dcterms:modified xsi:type="dcterms:W3CDTF">2020-10-20T05:05:53Z</dcterms:modified>
</cp:coreProperties>
</file>